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6" r:id="rId2"/>
    <p:sldId id="315" r:id="rId3"/>
    <p:sldId id="316" r:id="rId4"/>
    <p:sldId id="331" r:id="rId5"/>
    <p:sldId id="327" r:id="rId6"/>
    <p:sldId id="328" r:id="rId7"/>
    <p:sldId id="329" r:id="rId8"/>
    <p:sldId id="281" r:id="rId9"/>
    <p:sldId id="330" r:id="rId10"/>
    <p:sldId id="318" r:id="rId11"/>
    <p:sldId id="319" r:id="rId12"/>
    <p:sldId id="321" r:id="rId13"/>
    <p:sldId id="325" r:id="rId14"/>
    <p:sldId id="324" r:id="rId15"/>
    <p:sldId id="323" r:id="rId16"/>
    <p:sldId id="326" r:id="rId17"/>
    <p:sldId id="33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72" autoAdjust="0"/>
    <p:restoredTop sz="98746" autoAdjust="0"/>
  </p:normalViewPr>
  <p:slideViewPr>
    <p:cSldViewPr>
      <p:cViewPr varScale="1">
        <p:scale>
          <a:sx n="73" d="100"/>
          <a:sy n="73" d="100"/>
        </p:scale>
        <p:origin x="-1254" y="-102"/>
      </p:cViewPr>
      <p:guideLst>
        <p:guide orient="horz" pos="2160"/>
        <p:guide pos="28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AA7C2-E8DC-467C-9833-F833067453C2}" type="datetimeFigureOut">
              <a:rPr lang="en-US" smtClean="0"/>
              <a:pPr/>
              <a:t>15-Sep-17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A8E8C-7000-4BD7-A278-0C1355790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613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A8E8C-7000-4BD7-A278-0C135579044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350BE-36FB-48B8-BC3B-BF82FA8A4B16}" type="datetime1">
              <a:rPr lang="en-US" smtClean="0"/>
              <a:pPr/>
              <a:t>15-Sep-17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D951-FD7A-4EA6-9971-BA4650F5F282}" type="datetime1">
              <a:rPr lang="en-US" smtClean="0"/>
              <a:pPr/>
              <a:t>15-Sep-17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DA1A-1160-4810-A009-9384DF143964}" type="datetime1">
              <a:rPr lang="en-US" smtClean="0"/>
              <a:pPr/>
              <a:t>15-Sep-17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8CA7-DF52-4574-B28B-BF67C425F74E}" type="datetime1">
              <a:rPr lang="en-US" smtClean="0"/>
              <a:pPr/>
              <a:t>15-Sep-17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88C-ACCE-4EF5-AD2C-86A2C6495869}" type="datetime1">
              <a:rPr lang="en-US" smtClean="0"/>
              <a:pPr/>
              <a:t>15-Sep-17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A2DB-E9A4-4F11-9A97-3D805873123B}" type="datetime1">
              <a:rPr lang="en-US" smtClean="0"/>
              <a:pPr/>
              <a:t>15-Sep-17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039D-4B07-4C92-99B2-D30586816A68}" type="datetime1">
              <a:rPr lang="en-US" smtClean="0"/>
              <a:pPr/>
              <a:t>15-Sep-17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C0F6-D106-4D90-B6A1-515B7FD8F0C8}" type="datetime1">
              <a:rPr lang="en-US" smtClean="0"/>
              <a:pPr/>
              <a:t>15-Sep-17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9723-2437-47C8-833A-EDB2EBB6A5A1}" type="datetime1">
              <a:rPr lang="en-US" smtClean="0"/>
              <a:pPr/>
              <a:t>15-Sep-17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C9E6-3B8B-4571-9128-858A99C98B86}" type="datetime1">
              <a:rPr lang="en-US" smtClean="0"/>
              <a:pPr/>
              <a:t>15-Sep-17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141EB-C6BD-49FF-BC05-BF0312C62789}" type="datetime1">
              <a:rPr lang="en-US" smtClean="0"/>
              <a:pPr/>
              <a:t>15-Sep-17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1E575-74B0-4F22-8519-3F96FB7A2B3A}" type="datetime1">
              <a:rPr lang="en-US" smtClean="0"/>
              <a:pPr/>
              <a:t>15-Sep-17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609601"/>
            <a:ext cx="7174706" cy="4572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2500" y="1524000"/>
            <a:ext cx="7239000" cy="571618"/>
          </a:xfrm>
        </p:spPr>
        <p:txBody>
          <a:bodyPr>
            <a:noAutofit/>
          </a:bodyPr>
          <a:lstStyle/>
          <a:p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WP2.1 &amp; WP2.2 Development of master curricula in WB HEIs</a:t>
            </a:r>
            <a:endParaRPr lang="bs-Latn-BA" sz="28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685800" y="25146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Prof. Giuseppe Tito </a:t>
            </a:r>
            <a:r>
              <a:rPr lang="it-IT" sz="1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Aronica</a:t>
            </a:r>
            <a:endParaRPr lang="sr-Latn-BA" sz="1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 of Messina – Department of Engineering, ITALY</a:t>
            </a:r>
            <a:endParaRPr lang="sr-Latn-RS" sz="1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r>
              <a:rPr lang="sr-Latn-R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Slavisa Trajkovic</a:t>
            </a:r>
          </a:p>
          <a:p>
            <a:r>
              <a:rPr lang="sr-Latn-R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 of Nis, Serbia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50292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R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Messina</a:t>
            </a:r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, </a:t>
            </a:r>
            <a:r>
              <a:rPr lang="sr-Latn-R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Italy, PMC meeting,</a:t>
            </a:r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sr-Latn-R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20</a:t>
            </a:r>
            <a:r>
              <a:rPr lang="it-IT" sz="1800" baseline="30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th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September</a:t>
            </a:r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201</a:t>
            </a:r>
            <a:r>
              <a:rPr lang="sr-Latn-R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7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0" y="6057781"/>
            <a:ext cx="9144000" cy="800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Project number:  </a:t>
            </a:r>
            <a:r>
              <a:rPr lang="sr-Latn-RS" sz="1200" smtClean="0">
                <a:effectLst/>
                <a:latin typeface="Book Antiqua"/>
                <a:ea typeface="Calibri"/>
                <a:cs typeface="Times New Roman"/>
              </a:rPr>
              <a:t>5</a:t>
            </a:r>
            <a:r>
              <a:rPr lang="en-US" sz="1200" smtClean="0">
                <a:latin typeface="Book Antiqua"/>
                <a:ea typeface="Calibri"/>
                <a:cs typeface="Times New Roman"/>
              </a:rPr>
              <a:t>73806-EPP-1-2016-1-RS-EPPKA2-CBHE-JP</a:t>
            </a:r>
            <a:endParaRPr lang="bs-Latn-BA" sz="1200" dirty="0">
              <a:latin typeface="Book Antiqua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 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"This project has been funded with support from the European Commission. This publication </a:t>
            </a:r>
            <a:r>
              <a:rPr lang="bs-Latn-BA" sz="1100" i="1" dirty="0" smtClean="0">
                <a:effectLst/>
                <a:latin typeface="Book Antiqua"/>
                <a:ea typeface="Calibri"/>
                <a:cs typeface="Times New Roman"/>
              </a:rPr>
              <a:t>reflects </a:t>
            </a: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the views only of the author, and the Commission cannot be held responsible for any use which may be made of the information contained therein"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</p:txBody>
      </p:sp>
      <p:pic>
        <p:nvPicPr>
          <p:cNvPr id="15" name="Picture 14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07363" y="3619382"/>
            <a:ext cx="1329274" cy="142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539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65100" y="814509"/>
            <a:ext cx="6400800" cy="4046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UPKM – MAS - </a:t>
            </a:r>
            <a:r>
              <a:rPr lang="sr-Cyrl-CS" sz="1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Natural disaster risk management</a:t>
            </a:r>
            <a:endParaRPr lang="bs-Latn-BA" sz="18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6200" y="1219200"/>
          <a:ext cx="8915399" cy="5570814"/>
        </p:xfrm>
        <a:graphic>
          <a:graphicData uri="http://schemas.openxmlformats.org/drawingml/2006/table">
            <a:tbl>
              <a:tblPr/>
              <a:tblGrid>
                <a:gridCol w="819796"/>
                <a:gridCol w="835061"/>
                <a:gridCol w="4964575"/>
                <a:gridCol w="1272346"/>
                <a:gridCol w="1023621"/>
              </a:tblGrid>
              <a:tr h="3797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6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No</a:t>
                      </a:r>
                      <a:r>
                        <a:rPr lang="sr-Cyrl-CS" sz="16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9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6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Code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9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6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Subjects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9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200" b="1" dirty="0" smtClean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Hours</a:t>
                      </a:r>
                      <a:r>
                        <a:rPr lang="en-US" sz="1200" b="1" dirty="0" smtClean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sr-Latn-RS" sz="1200" b="1" dirty="0" smtClean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</a:t>
                      </a:r>
                      <a:r>
                        <a:rPr lang="sr-Cyrl-CS" sz="12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r>
                        <a:rPr lang="sr-Latn-RS" sz="12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</a:t>
                      </a:r>
                      <a:r>
                        <a:rPr lang="sr-Cyrl-CS" sz="12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r>
                        <a:rPr lang="sr-Latn-RS" sz="12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CS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9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600" b="1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ECTS</a:t>
                      </a: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9283"/>
                    </a:solidFill>
                  </a:tcPr>
                </a:tc>
              </a:tr>
              <a:tr h="235545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FIRST SEMESTER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55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Natural disasters  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3+2+0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Natural disasters risk </a:t>
                      </a: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assessment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2+1+3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Transportation Systems in Natural disasters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3+3+0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Institutional Framework in NDRM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2+1+2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Elective subject 1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2+2+0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Elective subject 2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3+3+0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98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Monitoring 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 prevention, recording and </a:t>
                      </a: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estimation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90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Information technologies in Natural Disasters Management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6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" algn="l"/>
                        </a:tabLs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Natural disasters with participation of chemical agents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	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Urban Design for Disaster Mitigation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45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SECOND SEMESTER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55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7.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Natural disasters risk management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4+3+0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8.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Power </a:t>
                      </a: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supply 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 Post Disaster Period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2+2+0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9.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Elective subject 3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2+2+0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9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Post disaster measures 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 waste, water and sewer </a:t>
                      </a:r>
                      <a:r>
                        <a:rPr lang="en-US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management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2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Water Resources Management in </a:t>
                      </a: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ND 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</a:t>
                      </a: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ituations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0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10.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Master thesis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4378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65100" y="814509"/>
            <a:ext cx="8445500" cy="4046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KPA –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MAS – Natural disasters security risk management</a:t>
            </a:r>
            <a:endParaRPr lang="bs-Latn-BA" sz="18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" y="1296541"/>
          <a:ext cx="8915399" cy="5409059"/>
        </p:xfrm>
        <a:graphic>
          <a:graphicData uri="http://schemas.openxmlformats.org/drawingml/2006/table">
            <a:tbl>
              <a:tblPr/>
              <a:tblGrid>
                <a:gridCol w="819796"/>
                <a:gridCol w="835060"/>
                <a:gridCol w="4964574"/>
                <a:gridCol w="1272346"/>
                <a:gridCol w="1023623"/>
              </a:tblGrid>
              <a:tr h="6958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8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No</a:t>
                      </a:r>
                      <a:r>
                        <a:rPr lang="sr-Cyrl-CS" sz="18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66" marR="656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9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8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Code</a:t>
                      </a: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66" marR="656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9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8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Subjects</a:t>
                      </a: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66" marR="656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9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800" b="1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Hours</a:t>
                      </a: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800" b="1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</a:t>
                      </a:r>
                      <a:r>
                        <a:rPr lang="sr-Cyrl-CS" sz="1800" b="1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r>
                        <a:rPr lang="sr-Latn-RS" sz="1800" b="1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</a:t>
                      </a:r>
                      <a:r>
                        <a:rPr lang="sr-Cyrl-CS" sz="1800" b="1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r>
                        <a:rPr lang="sr-Latn-RS" sz="1800" b="1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CS</a:t>
                      </a: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66" marR="656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9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800" b="1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ECTS</a:t>
                      </a: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66" marR="656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9283"/>
                    </a:solidFill>
                  </a:tcPr>
                </a:tc>
              </a:tr>
              <a:tr h="328094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FIRST SEMESTER</a:t>
                      </a: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80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</a:t>
                      </a: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Methodology of research of security phenomena</a:t>
                      </a: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2+1+1</a:t>
                      </a: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0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</a:t>
                      </a: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Risk management</a:t>
                      </a: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2+1+1</a:t>
                      </a: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0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</a:t>
                      </a: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Natural disasters</a:t>
                      </a: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2+1+1</a:t>
                      </a: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0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</a:t>
                      </a: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Elective subject 1</a:t>
                      </a: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2+1+1</a:t>
                      </a: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0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</a:t>
                      </a: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Elective subject 2</a:t>
                      </a: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2+1+1</a:t>
                      </a: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0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</a:t>
                      </a: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Elective subject 3</a:t>
                      </a: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2+1+1</a:t>
                      </a: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09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Protection and rescue system in natural disasters</a:t>
                      </a: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09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Modeling and simulation of security risks from </a:t>
                      </a:r>
                      <a:r>
                        <a:rPr lang="en-US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ND</a:t>
                      </a: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" algn="l"/>
                        </a:tabLs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Information and communication 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support to the </a:t>
                      </a: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NDRM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" algn="l"/>
                        </a:tabLs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	</a:t>
                      </a: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The right to emergency situations caused by </a:t>
                      </a:r>
                      <a:r>
                        <a:rPr lang="en-US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ND</a:t>
                      </a: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094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SECOND SEMESTER</a:t>
                      </a: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80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7.</a:t>
                      </a: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Research </a:t>
                      </a:r>
                      <a:r>
                        <a:rPr lang="en-US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work</a:t>
                      </a: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0+0+20</a:t>
                      </a: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0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8.</a:t>
                      </a: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Master thesis</a:t>
                      </a: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5666" marR="65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4378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65100" y="685800"/>
            <a:ext cx="6400800" cy="4046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UNSA – MAS - </a:t>
            </a:r>
            <a:r>
              <a:rPr lang="sr-Cyrl-CS" sz="1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Natural disaster risk management</a:t>
            </a:r>
            <a:endParaRPr lang="bs-Latn-BA" sz="18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0" y="1066800"/>
          <a:ext cx="9144000" cy="5802349"/>
        </p:xfrm>
        <a:graphic>
          <a:graphicData uri="http://schemas.openxmlformats.org/drawingml/2006/table">
            <a:tbl>
              <a:tblPr/>
              <a:tblGrid>
                <a:gridCol w="840818"/>
                <a:gridCol w="856473"/>
                <a:gridCol w="5091869"/>
                <a:gridCol w="1304969"/>
                <a:gridCol w="1049871"/>
              </a:tblGrid>
              <a:tr h="2920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0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No</a:t>
                      </a:r>
                      <a:r>
                        <a:rPr lang="sr-Cyrl-CS" sz="10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en-US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9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000" b="1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Code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9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0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Subjects</a:t>
                      </a:r>
                      <a:endParaRPr lang="en-US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9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000" b="1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Hours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000" b="1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</a:t>
                      </a:r>
                      <a:r>
                        <a:rPr lang="sr-Cyrl-CS" sz="1000" b="1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r>
                        <a:rPr lang="sr-Latn-RS" sz="1000" b="1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</a:t>
                      </a:r>
                      <a:r>
                        <a:rPr lang="sr-Cyrl-CS" sz="1000" b="1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r>
                        <a:rPr lang="sr-Latn-RS" sz="1000" b="1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CS</a:t>
                      </a:r>
                      <a:endParaRPr lang="en-US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9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0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ECTS</a:t>
                      </a:r>
                      <a:endParaRPr lang="en-US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9283"/>
                    </a:solidFill>
                  </a:tcPr>
                </a:tc>
              </a:tr>
              <a:tr h="183378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FIRST SEMESTER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3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Natural disasters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2+2+0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Protection and rescue system 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2+2+0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Risk management from </a:t>
                      </a:r>
                      <a:r>
                        <a:rPr lang="en-US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natural 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disasters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2+2+0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Elective subject 1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2+2+0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Elective subject 2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2+2+0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Elective subject 3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2+2+0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74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Information and communication technologies in risk management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37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Legal framework for risk management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8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" algn="l"/>
                        </a:tabLs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Water - environmental problems in case of natural disasters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" algn="l"/>
                        </a:tabLs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	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Water protection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" algn="l"/>
                        </a:tabLs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In-situ testing and monitoring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" algn="l"/>
                        </a:tabLs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Evaluation and </a:t>
                      </a:r>
                      <a:r>
                        <a:rPr lang="en-US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reinforcement 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of existing structures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" algn="l"/>
                        </a:tabLs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Earthquakes and </a:t>
                      </a:r>
                      <a:r>
                        <a:rPr lang="en-US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numerical 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modeling of structures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2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" algn="l"/>
                        </a:tabLs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Rehabilitation of objects of cultural and historical heritage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" algn="l"/>
                        </a:tabLs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Prevention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" algn="l"/>
                        </a:tabLs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Cartography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" algn="l"/>
                        </a:tabLs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Topographic / cartographic models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" algn="l"/>
                        </a:tabLs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Spatial databases and IPPs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378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SECOND SEMESTER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3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7.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Research </a:t>
                      </a:r>
                      <a:r>
                        <a:rPr lang="en-US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work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0+20+0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8.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Master thesis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43909" marR="43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4378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-1" y="1066800"/>
          <a:ext cx="9144002" cy="5790438"/>
        </p:xfrm>
        <a:graphic>
          <a:graphicData uri="http://schemas.openxmlformats.org/drawingml/2006/table">
            <a:tbl>
              <a:tblPr/>
              <a:tblGrid>
                <a:gridCol w="840818"/>
                <a:gridCol w="856473"/>
                <a:gridCol w="5091871"/>
                <a:gridCol w="1304970"/>
                <a:gridCol w="1049870"/>
              </a:tblGrid>
              <a:tr h="4489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6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No</a:t>
                      </a:r>
                      <a:r>
                        <a:rPr lang="sr-Cyrl-CS" sz="16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9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6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Code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9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6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Subjects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9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6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Hours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6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</a:t>
                      </a:r>
                      <a:r>
                        <a:rPr lang="sr-Cyrl-CS" sz="16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r>
                        <a:rPr lang="sr-Latn-RS" sz="16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</a:t>
                      </a:r>
                      <a:r>
                        <a:rPr lang="sr-Cyrl-CS" sz="16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r>
                        <a:rPr lang="sr-Latn-RS" sz="16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CS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9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6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ECTS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9283"/>
                    </a:solidFill>
                  </a:tcPr>
                </a:tc>
              </a:tr>
              <a:tr h="200284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FIRST SEMESTER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2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Methodology of scientific research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3+1+0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2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Risk management from natural disasters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3+1+0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2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Natural disasters and catastrophes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3+1+0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Protection and rescue system in natural </a:t>
                      </a: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disasters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3+1+0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2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Elective subject 1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2+1+0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2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Elective subject 2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2+1+0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5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Protection of critical infrastructure in natural disasters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Prevention and suppression of </a:t>
                      </a: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crime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" algn="l"/>
                        </a:tabLs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Legal 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framework for risk management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8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	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Information and communication technologies in support of risk management from natural disasters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5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" algn="l"/>
                        </a:tabLs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Crisis management and communication in natural disasters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" algn="l"/>
                        </a:tabLs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Environmental safety and natural disaster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1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" algn="l"/>
                        </a:tabLs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Competence and role of the police in natural </a:t>
                      </a: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disasters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284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SECOND SEMESTER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2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7.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Research 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work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300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2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8.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Master thesis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0" name="Picture 9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533400" y="685800"/>
            <a:ext cx="6019800" cy="380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UN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BL</a:t>
            </a: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- 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MAS-Natural Disaster Risk Management </a:t>
            </a:r>
            <a:endParaRPr lang="bs-Latn-BA" sz="18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65100" y="814509"/>
            <a:ext cx="6400800" cy="32849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UNID – MAS –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Natural </a:t>
            </a:r>
            <a:r>
              <a:rPr lang="en-US" sz="33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Disaster Risk Management </a:t>
            </a:r>
            <a:endParaRPr lang="bs-Latn-BA" sz="33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0" y="1143000"/>
          <a:ext cx="9143999" cy="5743326"/>
        </p:xfrm>
        <a:graphic>
          <a:graphicData uri="http://schemas.openxmlformats.org/drawingml/2006/table">
            <a:tbl>
              <a:tblPr/>
              <a:tblGrid>
                <a:gridCol w="840816"/>
                <a:gridCol w="856471"/>
                <a:gridCol w="5091871"/>
                <a:gridCol w="1304970"/>
                <a:gridCol w="1049871"/>
              </a:tblGrid>
              <a:tr h="4551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6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No</a:t>
                      </a:r>
                      <a:r>
                        <a:rPr lang="sr-Cyrl-CS" sz="16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9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600" b="1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Code</a:t>
                      </a: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9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6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Subjects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9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6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Hours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6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</a:t>
                      </a:r>
                      <a:r>
                        <a:rPr lang="sr-Cyrl-CS" sz="16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r>
                        <a:rPr lang="sr-Latn-RS" sz="16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</a:t>
                      </a:r>
                      <a:r>
                        <a:rPr lang="sr-Cyrl-CS" sz="16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r>
                        <a:rPr lang="sr-Latn-RS" sz="16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CS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9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6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ECTS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9283"/>
                    </a:solidFill>
                  </a:tcPr>
                </a:tc>
              </a:tr>
              <a:tr h="207741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FIRST SEMESTER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7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Natural Disasters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2+3+0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Natural Disasters Risk Management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3+2+0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5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Protection and Rescue System in Natural Disaster Situations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2+3+2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Elective subject 1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2+2+0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Elective subject 2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2+2+0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Operational  research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74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Models for support to decision making process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89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State administration organization and emergency legislation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" algn="l"/>
                        </a:tabLs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09850" algn="l"/>
                        </a:tabLs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Application of GIS in risk </a:t>
                      </a: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assessment 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 </a:t>
                      </a: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ND 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Situations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741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SECOND SEMESTER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7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Methodology of scientific research work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2+2+0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7.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Elective subject 3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2+3+0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Operations for support to civilian authorities in </a:t>
                      </a: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NDS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Security Management in Natural Disaster Situations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Asanation (CBR decontamination technology)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8.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Study 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work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0+0+8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9.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Master thesis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52627" marR="526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4378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65100" y="762000"/>
            <a:ext cx="6311900" cy="32849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TCASU –</a:t>
            </a:r>
            <a:r>
              <a:rPr lang="en-US" sz="33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Disaster Risk Management and Fire Safety</a:t>
            </a:r>
            <a:endParaRPr lang="bs-Latn-BA" sz="33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" y="1142769"/>
          <a:ext cx="9143998" cy="5715231"/>
        </p:xfrm>
        <a:graphic>
          <a:graphicData uri="http://schemas.openxmlformats.org/drawingml/2006/table">
            <a:tbl>
              <a:tblPr/>
              <a:tblGrid>
                <a:gridCol w="840817"/>
                <a:gridCol w="856472"/>
                <a:gridCol w="5091870"/>
                <a:gridCol w="1304970"/>
                <a:gridCol w="1049869"/>
              </a:tblGrid>
              <a:tr h="5095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2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No</a:t>
                      </a:r>
                      <a:r>
                        <a:rPr lang="sr-Cyrl-CS" sz="12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745" marR="59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9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2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Code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745" marR="59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9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2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Subjects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745" marR="59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9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200" b="1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Hours</a:t>
                      </a:r>
                      <a:endParaRPr lang="en-US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200" b="1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</a:t>
                      </a:r>
                      <a:r>
                        <a:rPr lang="sr-Cyrl-CS" sz="1200" b="1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r>
                        <a:rPr lang="sr-Latn-RS" sz="1200" b="1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</a:t>
                      </a:r>
                      <a:r>
                        <a:rPr lang="sr-Cyrl-CS" sz="1200" b="1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r>
                        <a:rPr lang="sr-Latn-RS" sz="1200" b="1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CS</a:t>
                      </a:r>
                      <a:endParaRPr lang="en-US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745" marR="59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9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2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ECTS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745" marR="59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9283"/>
                    </a:solidFill>
                  </a:tcPr>
                </a:tc>
              </a:tr>
              <a:tr h="233604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FIRST SEMESTER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36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English language – higher course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2+2+0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6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Research methods and scientific communications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2+2+0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6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Natural disasters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2+2+0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6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Fire Dynamics and Expertise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2+2+0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6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Elective subject 1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2+2+0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60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Risks Management Legal Frameworks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50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Information and communication </a:t>
                      </a:r>
                      <a:r>
                        <a:rPr lang="en-US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technologies</a:t>
                      </a: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604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SECOND SEMESTER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36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Fire Extinguishers and equipment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3+3+0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6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7.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Natural disasters risk management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3+3+0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6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8.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Elective subject 2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3+3+0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9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Management and development of human </a:t>
                      </a:r>
                      <a:r>
                        <a:rPr lang="en-US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resources</a:t>
                      </a: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Sustainable development and </a:t>
                      </a:r>
                      <a:r>
                        <a:rPr lang="en-US" sz="18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environm</a:t>
                      </a:r>
                      <a:r>
                        <a:rPr lang="en-US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r>
                        <a:rPr lang="en-US" sz="18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protection</a:t>
                      </a: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6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Protection and rescue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6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9.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Professional practice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6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10.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Specialist Thesis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59745" marR="59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4378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>
            <a:normAutofit/>
          </a:bodyPr>
          <a:lstStyle/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Study programs 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9" name="Picture 8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0" y="1600196"/>
          <a:ext cx="9144000" cy="4800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4495800"/>
                <a:gridCol w="3048000"/>
              </a:tblGrid>
              <a:tr h="4521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Institution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436" marR="45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Study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program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436" marR="45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Title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436" marR="45436" marT="0" marB="0"/>
                </a:tc>
              </a:tr>
              <a:tr h="5983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UNI-GAF</a:t>
                      </a:r>
                    </a:p>
                  </a:txBody>
                  <a:tcPr marL="45436" marR="45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ENGINEERING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MANAGEMENT FOR NATURAL DISASTERS RISK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436" marR="45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Master </a:t>
                      </a:r>
                      <a:r>
                        <a:rPr lang="en-US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engineer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manager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436" marR="45436" marT="0" marB="0"/>
                </a:tc>
              </a:tr>
              <a:tr h="5983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UNI-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FZnR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436" marR="45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CATASTROPHIC EVENTS MANAGEMENT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436" marR="45436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Master engineer for protection from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catastrophic events and fire ???</a:t>
                      </a:r>
                      <a:endParaRPr lang="en-US" sz="1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436" marR="45436" marT="0" marB="0"/>
                </a:tc>
              </a:tr>
              <a:tr h="5983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KPA</a:t>
                      </a:r>
                    </a:p>
                  </a:txBody>
                  <a:tcPr marL="45436" marR="45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NATURAL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DISASTERS SECURITY RISK MANAGEMENT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436" marR="45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Master </a:t>
                      </a:r>
                      <a:r>
                        <a:rPr lang="en-US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security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manager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436" marR="45436" marT="0" marB="0"/>
                </a:tc>
              </a:tr>
              <a:tr h="5983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UPKM</a:t>
                      </a:r>
                    </a:p>
                  </a:txBody>
                  <a:tcPr marL="45436" marR="45436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NATURAL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DISASTERS RISK MANAGEMENT</a:t>
                      </a:r>
                      <a:endParaRPr lang="en-US" sz="1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436" marR="45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Master engineer for protection from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catastrophic events and fire ???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436" marR="45436" marT="0" marB="0"/>
                </a:tc>
              </a:tr>
              <a:tr h="4521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UNSA-CIS</a:t>
                      </a:r>
                    </a:p>
                  </a:txBody>
                  <a:tcPr marL="45436" marR="45436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NATURAL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DISASTERS RISK MANAGEMENT</a:t>
                      </a:r>
                      <a:endParaRPr lang="en-US" sz="1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436" marR="45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Master engineer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manager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436" marR="45436" marT="0" marB="0"/>
                </a:tc>
              </a:tr>
              <a:tr h="4521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UNBL</a:t>
                      </a:r>
                    </a:p>
                  </a:txBody>
                  <a:tcPr marL="45436" marR="45436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NATURAL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DISASTERS RISK MANAGEMENT</a:t>
                      </a:r>
                      <a:endParaRPr lang="en-US" sz="1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436" marR="45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Master </a:t>
                      </a:r>
                      <a:r>
                        <a:rPr lang="en-US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security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manager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436" marR="45436" marT="0" marB="0"/>
                </a:tc>
              </a:tr>
              <a:tr h="5983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TCASU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436" marR="45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DISASTER RISK MANAGEMENT AND FIRE SAFETY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436" marR="45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Engineer protection from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catastrophic events and fire ???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436" marR="45436" marT="0" marB="0"/>
                </a:tc>
              </a:tr>
              <a:tr h="4521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UNID</a:t>
                      </a:r>
                    </a:p>
                  </a:txBody>
                  <a:tcPr marL="45436" marR="45436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NATURAL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DISASTERS RISK MANAGEMENT</a:t>
                      </a:r>
                      <a:endParaRPr lang="en-US" sz="1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436" marR="45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Master </a:t>
                      </a:r>
                      <a:r>
                        <a:rPr lang="en-US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manager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436" marR="45436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524000" y="1066800"/>
          <a:ext cx="6096000" cy="3968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1752600"/>
                <a:gridCol w="18288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No.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Institution</a:t>
                      </a:r>
                      <a:endParaRPr lang="en-U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Subjects</a:t>
                      </a:r>
                      <a:endParaRPr lang="en-U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(M+E)</a:t>
                      </a:r>
                      <a:endParaRPr lang="en-U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New</a:t>
                      </a:r>
                      <a:r>
                        <a:rPr lang="en-US" sz="18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subjects</a:t>
                      </a:r>
                      <a:endParaRPr lang="en-U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(M+E)</a:t>
                      </a:r>
                      <a:endParaRPr lang="en-U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UNI-GAF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3+5 = 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3+5 = 8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UNI-FZnR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6+11 = 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KPA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3+4 = 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3+4 = 7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UPKM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6+6 = 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6+6 = 12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UNSA-CIS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3+12 = 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3+12 = 15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UNIBL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3+7 = 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3+7 = 10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VTSU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6+5 = 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3+4 = 7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UNID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4+7 = 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4+7 = 11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SUM</a:t>
                      </a:r>
                      <a:endParaRPr lang="en-U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34+57 = 91</a:t>
                      </a:r>
                      <a:endParaRPr lang="en-U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25+45 = 70</a:t>
                      </a:r>
                      <a:endParaRPr lang="en-U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Content Placeholder 4"/>
          <p:cNvSpPr txBox="1">
            <a:spLocks noGrp="1"/>
          </p:cNvSpPr>
          <p:nvPr>
            <p:ph idx="1"/>
          </p:nvPr>
        </p:nvSpPr>
        <p:spPr>
          <a:xfrm>
            <a:off x="2895600" y="5029200"/>
            <a:ext cx="3167470" cy="17666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3200" dirty="0" smtClean="0"/>
              <a:t>8 study programs </a:t>
            </a:r>
          </a:p>
          <a:p>
            <a:pPr>
              <a:buNone/>
            </a:pPr>
            <a:r>
              <a:rPr lang="en-US" sz="3200" dirty="0" smtClean="0"/>
              <a:t>91 subjects </a:t>
            </a:r>
          </a:p>
          <a:p>
            <a:pPr>
              <a:buNone/>
            </a:pPr>
            <a:r>
              <a:rPr lang="en-US" sz="3200" dirty="0" smtClean="0"/>
              <a:t>70 new subjects</a:t>
            </a:r>
            <a:endParaRPr lang="en-US" sz="3200" dirty="0"/>
          </a:p>
        </p:txBody>
      </p:sp>
      <p:pic>
        <p:nvPicPr>
          <p:cNvPr id="6" name="Picture 5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36" name="Subtitle 2"/>
          <p:cNvSpPr txBox="1">
            <a:spLocks/>
          </p:cNvSpPr>
          <p:nvPr/>
        </p:nvSpPr>
        <p:spPr>
          <a:xfrm>
            <a:off x="304800" y="1066800"/>
            <a:ext cx="6400800" cy="57161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WP2 timing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42581573"/>
              </p:ext>
            </p:extLst>
          </p:nvPr>
        </p:nvGraphicFramePr>
        <p:xfrm>
          <a:off x="304800" y="1905000"/>
          <a:ext cx="8534400" cy="3567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078"/>
                <a:gridCol w="601078"/>
                <a:gridCol w="601078"/>
                <a:gridCol w="601078"/>
                <a:gridCol w="601078"/>
                <a:gridCol w="601078"/>
                <a:gridCol w="601078"/>
                <a:gridCol w="601078"/>
                <a:gridCol w="601078"/>
                <a:gridCol w="601078"/>
                <a:gridCol w="601078"/>
                <a:gridCol w="601078"/>
                <a:gridCol w="744954"/>
                <a:gridCol w="576510"/>
              </a:tblGrid>
              <a:tr h="445951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2017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2018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2019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445951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III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IV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III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IV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III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IV</a:t>
                      </a:r>
                      <a:endParaRPr lang="it-IT" dirty="0"/>
                    </a:p>
                  </a:txBody>
                  <a:tcPr/>
                </a:tc>
              </a:tr>
              <a:tr h="445951">
                <a:tc gridSpan="2"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WP</a:t>
                      </a:r>
                      <a:r>
                        <a:rPr lang="it-IT" b="1" baseline="0" dirty="0" smtClean="0"/>
                        <a:t> 2</a:t>
                      </a:r>
                      <a:endParaRPr lang="it-IT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15/3</a:t>
                      </a:r>
                      <a:endParaRPr lang="it-IT" sz="16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14/10</a:t>
                      </a:r>
                      <a:endParaRPr lang="it-IT" sz="16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445951">
                <a:tc rowSpan="5">
                  <a:txBody>
                    <a:bodyPr/>
                    <a:lstStyle/>
                    <a:p>
                      <a:pPr algn="ctr"/>
                      <a:r>
                        <a:rPr lang="it-IT" b="1" dirty="0" err="1" smtClean="0"/>
                        <a:t>Deliverables</a:t>
                      </a:r>
                      <a:endParaRPr lang="it-IT" b="1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2.1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445951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2.2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IT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IT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IT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it-IT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445951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2.3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445951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2.4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445951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2.5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Rettangolo 8"/>
          <p:cNvSpPr/>
          <p:nvPr/>
        </p:nvSpPr>
        <p:spPr>
          <a:xfrm>
            <a:off x="457200" y="5638800"/>
            <a:ext cx="125930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 smtClean="0">
                <a:latin typeface="Book Antiqua" panose="02040602050305030304" pitchFamily="18" charset="0"/>
              </a:rPr>
              <a:t>X = Report</a:t>
            </a:r>
            <a:endParaRPr lang="en-US" sz="16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682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36" name="Subtitle 2"/>
          <p:cNvSpPr txBox="1">
            <a:spLocks/>
          </p:cNvSpPr>
          <p:nvPr/>
        </p:nvSpPr>
        <p:spPr>
          <a:xfrm>
            <a:off x="304800" y="990600"/>
            <a:ext cx="6400800" cy="57161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WP </a:t>
            </a:r>
            <a:r>
              <a:rPr lang="it-IT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Deliverables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36698" y="1676400"/>
            <a:ext cx="8570494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lvl="0" indent="-360363" defTabSz="901700" eaLnBrk="0" fontAlgn="base" hangingPunct="0">
              <a:spcAft>
                <a:spcPts val="1800"/>
              </a:spcAft>
              <a:buBlip>
                <a:blip r:embed="rId4"/>
              </a:buBlip>
            </a:pPr>
            <a:r>
              <a:rPr lang="en-GB" altLang="it-IT" sz="2000" b="1" dirty="0" smtClean="0">
                <a:latin typeface="Book Antiqua" panose="02040602050305030304" pitchFamily="18" charset="0"/>
              </a:rPr>
              <a:t>2.1 - </a:t>
            </a:r>
            <a:r>
              <a:rPr lang="en-US" sz="2000" b="1" dirty="0" smtClean="0">
                <a:latin typeface="Book Antiqua" panose="02040602050305030304" pitchFamily="18" charset="0"/>
              </a:rPr>
              <a:t>Defined aims, specific competencies and learning outcomes of master curriculum per HEI in WB – Catalogue of courses</a:t>
            </a:r>
          </a:p>
          <a:p>
            <a:pPr marL="360363" indent="-360363" defTabSz="901700" eaLnBrk="0" fontAlgn="base" hangingPunct="0">
              <a:spcAft>
                <a:spcPts val="600"/>
              </a:spcAft>
              <a:buBlip>
                <a:blip r:embed="rId4"/>
              </a:buBlip>
            </a:pPr>
            <a:r>
              <a:rPr lang="en-US" sz="2000" i="1" dirty="0">
                <a:latin typeface="Book Antiqua" panose="02040602050305030304" pitchFamily="18" charset="0"/>
              </a:rPr>
              <a:t>Description</a:t>
            </a:r>
          </a:p>
          <a:p>
            <a:pPr marL="355600" algn="just">
              <a:spcAft>
                <a:spcPts val="1200"/>
              </a:spcAft>
            </a:pPr>
            <a:r>
              <a:rPr lang="en-US" sz="2000" dirty="0">
                <a:latin typeface="Book Antiqua" panose="02040602050305030304" pitchFamily="18" charset="0"/>
              </a:rPr>
              <a:t>In order to develop master curriculum per HEI in WB, </a:t>
            </a:r>
            <a:r>
              <a:rPr lang="en-US" sz="2000" dirty="0" smtClean="0">
                <a:latin typeface="Book Antiqua" panose="02040602050305030304" pitchFamily="18" charset="0"/>
              </a:rPr>
              <a:t>the aims</a:t>
            </a:r>
            <a:r>
              <a:rPr lang="en-US" sz="2000" dirty="0">
                <a:latin typeface="Book Antiqua" panose="02040602050305030304" pitchFamily="18" charset="0"/>
              </a:rPr>
              <a:t>, specific competences and learning outcomes, as </a:t>
            </a:r>
            <a:r>
              <a:rPr lang="en-US" sz="2000" dirty="0" smtClean="0">
                <a:latin typeface="Book Antiqua" panose="02040602050305030304" pitchFamily="18" charset="0"/>
              </a:rPr>
              <a:t>well as </a:t>
            </a:r>
            <a:r>
              <a:rPr lang="en-US" sz="2000" dirty="0">
                <a:latin typeface="Book Antiqua" panose="02040602050305030304" pitchFamily="18" charset="0"/>
              </a:rPr>
              <a:t>teachers' competencies that will held courses for </a:t>
            </a:r>
            <a:r>
              <a:rPr lang="en-US" sz="2000" dirty="0" smtClean="0">
                <a:latin typeface="Book Antiqua" panose="02040602050305030304" pitchFamily="18" charset="0"/>
              </a:rPr>
              <a:t>master curriculum </a:t>
            </a:r>
            <a:r>
              <a:rPr lang="en-US" sz="2000" dirty="0">
                <a:latin typeface="Book Antiqua" panose="02040602050305030304" pitchFamily="18" charset="0"/>
              </a:rPr>
              <a:t>in the field of risk management of </a:t>
            </a:r>
            <a:r>
              <a:rPr lang="en-US" sz="2000" dirty="0" smtClean="0">
                <a:latin typeface="Book Antiqua" panose="02040602050305030304" pitchFamily="18" charset="0"/>
              </a:rPr>
              <a:t>natural </a:t>
            </a:r>
            <a:r>
              <a:rPr lang="it-IT" sz="2000" dirty="0" err="1" smtClean="0">
                <a:latin typeface="Book Antiqua" panose="02040602050305030304" pitchFamily="18" charset="0"/>
              </a:rPr>
              <a:t>disasters</a:t>
            </a:r>
            <a:r>
              <a:rPr lang="it-IT" sz="2000" dirty="0" smtClean="0">
                <a:latin typeface="Book Antiqua" panose="02040602050305030304" pitchFamily="18" charset="0"/>
              </a:rPr>
              <a:t> </a:t>
            </a:r>
            <a:r>
              <a:rPr lang="it-IT" sz="2000" dirty="0" err="1">
                <a:latin typeface="Book Antiqua" panose="02040602050305030304" pitchFamily="18" charset="0"/>
              </a:rPr>
              <a:t>will</a:t>
            </a:r>
            <a:r>
              <a:rPr lang="it-IT" sz="2000" dirty="0">
                <a:latin typeface="Book Antiqua" panose="02040602050305030304" pitchFamily="18" charset="0"/>
              </a:rPr>
              <a:t> be </a:t>
            </a:r>
            <a:r>
              <a:rPr lang="it-IT" sz="2000" dirty="0" err="1">
                <a:latin typeface="Book Antiqua" panose="02040602050305030304" pitchFamily="18" charset="0"/>
              </a:rPr>
              <a:t>defined</a:t>
            </a:r>
            <a:r>
              <a:rPr lang="it-IT" sz="2000" dirty="0" smtClean="0">
                <a:latin typeface="Book Antiqua" panose="02040602050305030304" pitchFamily="18" charset="0"/>
              </a:rPr>
              <a:t>.</a:t>
            </a:r>
            <a:endParaRPr lang="en-US" sz="2000" dirty="0">
              <a:latin typeface="Book Antiqua" panose="02040602050305030304" pitchFamily="18" charset="0"/>
            </a:endParaRPr>
          </a:p>
          <a:p>
            <a:pPr marL="360363" lvl="0" indent="-360363" defTabSz="901700" eaLnBrk="0" fontAlgn="base" hangingPunct="0">
              <a:spcAft>
                <a:spcPts val="1800"/>
              </a:spcAft>
              <a:buBlip>
                <a:blip r:embed="rId4"/>
              </a:buBlip>
            </a:pPr>
            <a:r>
              <a:rPr lang="en-US" sz="2000" i="1" dirty="0">
                <a:latin typeface="Book Antiqua" panose="02040602050305030304" pitchFamily="18" charset="0"/>
              </a:rPr>
              <a:t>Target </a:t>
            </a:r>
            <a:r>
              <a:rPr lang="en-US" sz="2000" i="1" dirty="0" smtClean="0">
                <a:latin typeface="Book Antiqua" panose="02040602050305030304" pitchFamily="18" charset="0"/>
              </a:rPr>
              <a:t>groups</a:t>
            </a:r>
            <a:r>
              <a:rPr lang="en-US" sz="2000" dirty="0" smtClean="0">
                <a:latin typeface="Book Antiqua" panose="02040602050305030304" pitchFamily="18" charset="0"/>
              </a:rPr>
              <a:t>: Teaching staff, students</a:t>
            </a:r>
          </a:p>
          <a:p>
            <a:pPr marL="360363" lvl="0" indent="-360363" defTabSz="901700" eaLnBrk="0" fontAlgn="base" hangingPunct="0">
              <a:spcAft>
                <a:spcPts val="1800"/>
              </a:spcAft>
              <a:buBlip>
                <a:blip r:embed="rId4"/>
              </a:buBlip>
            </a:pPr>
            <a:r>
              <a:rPr lang="en-US" sz="2000" dirty="0" smtClean="0">
                <a:latin typeface="Book Antiqua" panose="02040602050305030304" pitchFamily="18" charset="0"/>
              </a:rPr>
              <a:t>Deadline: 15.08.2017</a:t>
            </a:r>
            <a:endParaRPr lang="en-US" sz="20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622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36" name="Subtitle 2"/>
          <p:cNvSpPr txBox="1">
            <a:spLocks/>
          </p:cNvSpPr>
          <p:nvPr/>
        </p:nvSpPr>
        <p:spPr>
          <a:xfrm>
            <a:off x="304800" y="990600"/>
            <a:ext cx="6400800" cy="57161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WP </a:t>
            </a:r>
            <a:r>
              <a:rPr lang="it-IT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Deliverables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36698" y="1524000"/>
            <a:ext cx="8570494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lvl="0" indent="-360363" defTabSz="901700" eaLnBrk="0" fontAlgn="base" hangingPunct="0">
              <a:spcAft>
                <a:spcPts val="1800"/>
              </a:spcAft>
              <a:buBlip>
                <a:blip r:embed="rId4"/>
              </a:buBlip>
            </a:pPr>
            <a:r>
              <a:rPr lang="en-US" sz="2000" b="1" dirty="0" smtClean="0">
                <a:latin typeface="Book Antiqua" panose="02040602050305030304" pitchFamily="18" charset="0"/>
              </a:rPr>
              <a:t>2.2 - Defined </a:t>
            </a:r>
            <a:r>
              <a:rPr lang="en-US" sz="2000" b="1" dirty="0">
                <a:latin typeface="Book Antiqua" panose="02040602050305030304" pitchFamily="18" charset="0"/>
              </a:rPr>
              <a:t>courses content and </a:t>
            </a:r>
            <a:r>
              <a:rPr lang="en-US" sz="2000" b="1" dirty="0" smtClean="0">
                <a:latin typeface="Book Antiqua" panose="02040602050305030304" pitchFamily="18" charset="0"/>
              </a:rPr>
              <a:t>syllabi</a:t>
            </a:r>
          </a:p>
          <a:p>
            <a:pPr marL="360363" lvl="0" indent="-360363" defTabSz="901700" eaLnBrk="0" fontAlgn="base" hangingPunct="0">
              <a:spcAft>
                <a:spcPts val="600"/>
              </a:spcAft>
              <a:buBlip>
                <a:blip r:embed="rId4"/>
              </a:buBlip>
            </a:pPr>
            <a:r>
              <a:rPr lang="en-US" sz="2000" i="1" dirty="0" smtClean="0">
                <a:latin typeface="Book Antiqua" panose="02040602050305030304" pitchFamily="18" charset="0"/>
              </a:rPr>
              <a:t>Description</a:t>
            </a:r>
          </a:p>
          <a:p>
            <a:pPr marL="355600" algn="just"/>
            <a:r>
              <a:rPr lang="en-US" sz="2000" dirty="0">
                <a:latin typeface="Book Antiqua" panose="02040602050305030304" pitchFamily="18" charset="0"/>
              </a:rPr>
              <a:t>The effective courses design will be guided by each WB HEI decision about wanted competences of graduate students.</a:t>
            </a:r>
          </a:p>
          <a:p>
            <a:pPr marL="355600" algn="just"/>
            <a:r>
              <a:rPr lang="en-US" sz="2000" dirty="0" smtClean="0">
                <a:latin typeface="Book Antiqua" panose="02040602050305030304" pitchFamily="18" charset="0"/>
              </a:rPr>
              <a:t>The </a:t>
            </a:r>
            <a:r>
              <a:rPr lang="en-US" sz="2000" dirty="0">
                <a:latin typeface="Book Antiqua" panose="02040602050305030304" pitchFamily="18" charset="0"/>
              </a:rPr>
              <a:t>syllabi will consist of the following </a:t>
            </a:r>
            <a:r>
              <a:rPr lang="it-IT" sz="2000" dirty="0" err="1">
                <a:latin typeface="Book Antiqua" panose="02040602050305030304" pitchFamily="18" charset="0"/>
              </a:rPr>
              <a:t>components</a:t>
            </a:r>
            <a:r>
              <a:rPr lang="it-IT" sz="2000" dirty="0">
                <a:latin typeface="Book Antiqua" panose="02040602050305030304" pitchFamily="18" charset="0"/>
              </a:rPr>
              <a:t>: </a:t>
            </a:r>
            <a:r>
              <a:rPr lang="it-IT" sz="2000" u="sng" dirty="0" err="1">
                <a:latin typeface="Book Antiqua" panose="02040602050305030304" pitchFamily="18" charset="0"/>
              </a:rPr>
              <a:t>course</a:t>
            </a:r>
            <a:r>
              <a:rPr lang="it-IT" sz="2000" u="sng" dirty="0">
                <a:latin typeface="Book Antiqua" panose="02040602050305030304" pitchFamily="18" charset="0"/>
              </a:rPr>
              <a:t> </a:t>
            </a:r>
            <a:r>
              <a:rPr lang="it-IT" sz="2000" u="sng" dirty="0" err="1">
                <a:latin typeface="Book Antiqua" panose="02040602050305030304" pitchFamily="18" charset="0"/>
              </a:rPr>
              <a:t>description</a:t>
            </a:r>
            <a:r>
              <a:rPr lang="it-IT" sz="2000" dirty="0">
                <a:latin typeface="Book Antiqua" panose="02040602050305030304" pitchFamily="18" charset="0"/>
              </a:rPr>
              <a:t> (</a:t>
            </a:r>
            <a:r>
              <a:rPr lang="it-IT" sz="2000" dirty="0" err="1">
                <a:latin typeface="Book Antiqua" panose="02040602050305030304" pitchFamily="18" charset="0"/>
              </a:rPr>
              <a:t>course</a:t>
            </a:r>
            <a:r>
              <a:rPr lang="it-IT" sz="2000" dirty="0">
                <a:latin typeface="Book Antiqua" panose="02040602050305030304" pitchFamily="18" charset="0"/>
              </a:rPr>
              <a:t> </a:t>
            </a:r>
            <a:r>
              <a:rPr lang="it-IT" sz="2000" dirty="0" err="1">
                <a:latin typeface="Book Antiqua" panose="02040602050305030304" pitchFamily="18" charset="0"/>
              </a:rPr>
              <a:t>content</a:t>
            </a:r>
            <a:r>
              <a:rPr lang="it-IT" sz="2000" dirty="0">
                <a:latin typeface="Book Antiqua" panose="02040602050305030304" pitchFamily="18" charset="0"/>
              </a:rPr>
              <a:t>, </a:t>
            </a:r>
            <a:r>
              <a:rPr lang="it-IT" sz="2000" dirty="0" err="1" smtClean="0">
                <a:latin typeface="Book Antiqua" panose="02040602050305030304" pitchFamily="18" charset="0"/>
              </a:rPr>
              <a:t>learning</a:t>
            </a:r>
            <a:r>
              <a:rPr lang="it-IT" sz="2000" dirty="0" smtClean="0">
                <a:latin typeface="Book Antiqua" panose="02040602050305030304" pitchFamily="18" charset="0"/>
              </a:rPr>
              <a:t> </a:t>
            </a:r>
            <a:r>
              <a:rPr lang="en-US" sz="2000" dirty="0" smtClean="0">
                <a:latin typeface="Book Antiqua" panose="02040602050305030304" pitchFamily="18" charset="0"/>
              </a:rPr>
              <a:t>objectives</a:t>
            </a:r>
            <a:r>
              <a:rPr lang="en-US" sz="2000" dirty="0">
                <a:latin typeface="Book Antiqua" panose="02040602050305030304" pitchFamily="18" charset="0"/>
              </a:rPr>
              <a:t>, characteristics of class meetings, logistics), </a:t>
            </a:r>
            <a:r>
              <a:rPr lang="en-US" sz="2000" u="sng" dirty="0">
                <a:latin typeface="Book Antiqua" panose="02040602050305030304" pitchFamily="18" charset="0"/>
              </a:rPr>
              <a:t>course topics and assignments </a:t>
            </a:r>
            <a:r>
              <a:rPr lang="en-US" sz="2000" dirty="0">
                <a:latin typeface="Book Antiqua" panose="02040602050305030304" pitchFamily="18" charset="0"/>
              </a:rPr>
              <a:t>(schedule of topics, readings and assignments, projects and </a:t>
            </a:r>
            <a:r>
              <a:rPr lang="en-US" sz="2000" dirty="0" smtClean="0">
                <a:latin typeface="Book Antiqua" panose="02040602050305030304" pitchFamily="18" charset="0"/>
              </a:rPr>
              <a:t>exams), </a:t>
            </a:r>
            <a:r>
              <a:rPr lang="en-US" sz="2000" u="sng" dirty="0" smtClean="0">
                <a:latin typeface="Book Antiqua" panose="02040602050305030304" pitchFamily="18" charset="0"/>
              </a:rPr>
              <a:t>course </a:t>
            </a:r>
            <a:r>
              <a:rPr lang="en-US" sz="2000" u="sng" dirty="0">
                <a:latin typeface="Book Antiqua" panose="02040602050305030304" pitchFamily="18" charset="0"/>
              </a:rPr>
              <a:t>policies and values</a:t>
            </a:r>
            <a:r>
              <a:rPr lang="en-US" sz="2000" dirty="0">
                <a:latin typeface="Book Antiqua" panose="02040602050305030304" pitchFamily="18" charset="0"/>
              </a:rPr>
              <a:t> (inclusiveness, integrity, responsibility, expectations for success). </a:t>
            </a:r>
            <a:endParaRPr lang="en-US" sz="2000" dirty="0" smtClean="0">
              <a:latin typeface="Book Antiqua" panose="02040602050305030304" pitchFamily="18" charset="0"/>
            </a:endParaRPr>
          </a:p>
          <a:p>
            <a:pPr marL="355600" algn="just">
              <a:spcAft>
                <a:spcPts val="1200"/>
              </a:spcAft>
            </a:pPr>
            <a:r>
              <a:rPr lang="en-US" sz="2000" dirty="0" smtClean="0">
                <a:latin typeface="Book Antiqua" panose="02040602050305030304" pitchFamily="18" charset="0"/>
              </a:rPr>
              <a:t>The design of all proposed curricula will be discussed with experts from EU partner </a:t>
            </a:r>
            <a:r>
              <a:rPr lang="it-IT" sz="2000" dirty="0" err="1" smtClean="0">
                <a:latin typeface="Book Antiqua" panose="02040602050305030304" pitchFamily="18" charset="0"/>
              </a:rPr>
              <a:t>institutions</a:t>
            </a:r>
            <a:r>
              <a:rPr lang="it-IT" sz="2000" dirty="0" smtClean="0">
                <a:latin typeface="Book Antiqua" panose="02040602050305030304" pitchFamily="18" charset="0"/>
              </a:rPr>
              <a:t>.</a:t>
            </a:r>
            <a:endParaRPr lang="en-US" sz="2000" dirty="0">
              <a:latin typeface="Book Antiqua" panose="02040602050305030304" pitchFamily="18" charset="0"/>
            </a:endParaRPr>
          </a:p>
          <a:p>
            <a:pPr marL="360363" lvl="0" indent="-360363" defTabSz="901700" eaLnBrk="0" fontAlgn="base" hangingPunct="0">
              <a:spcAft>
                <a:spcPts val="600"/>
              </a:spcAft>
              <a:buBlip>
                <a:blip r:embed="rId4"/>
              </a:buBlip>
            </a:pPr>
            <a:r>
              <a:rPr lang="en-US" sz="2000" i="1" dirty="0" smtClean="0">
                <a:latin typeface="Book Antiqua" panose="02040602050305030304" pitchFamily="18" charset="0"/>
              </a:rPr>
              <a:t>Target groups</a:t>
            </a:r>
            <a:r>
              <a:rPr lang="en-US" sz="2000" dirty="0" smtClean="0">
                <a:latin typeface="Book Antiqua" panose="02040602050305030304" pitchFamily="18" charset="0"/>
              </a:rPr>
              <a:t>: Teaching staff, students, administrative staff</a:t>
            </a:r>
          </a:p>
          <a:p>
            <a:pPr marL="360363" lvl="0" indent="-360363" defTabSz="901700" eaLnBrk="0" fontAlgn="base" hangingPunct="0">
              <a:spcAft>
                <a:spcPts val="600"/>
              </a:spcAft>
              <a:buBlip>
                <a:blip r:embed="rId4"/>
              </a:buBlip>
            </a:pPr>
            <a:r>
              <a:rPr lang="en-US" sz="2000" dirty="0" smtClean="0">
                <a:latin typeface="Book Antiqua" panose="02040602050305030304" pitchFamily="18" charset="0"/>
              </a:rPr>
              <a:t>Deadline: 15.12.2017</a:t>
            </a:r>
          </a:p>
        </p:txBody>
      </p:sp>
    </p:spTree>
    <p:extLst>
      <p:ext uri="{BB962C8B-B14F-4D97-AF65-F5344CB8AC3E}">
        <p14:creationId xmlns:p14="http://schemas.microsoft.com/office/powerpoint/2010/main" xmlns="" val="398631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pic>
        <p:nvPicPr>
          <p:cNvPr id="11" name="Picture 10"/>
          <p:cNvPicPr/>
          <p:nvPr/>
        </p:nvPicPr>
        <p:blipFill>
          <a:blip r:embed="rId4" cstate="print"/>
          <a:srcRect l="37189" t="22367" r="37355" b="15084"/>
          <a:stretch>
            <a:fillRect/>
          </a:stretch>
        </p:blipFill>
        <p:spPr bwMode="auto">
          <a:xfrm>
            <a:off x="1752600" y="762000"/>
            <a:ext cx="5030561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4" cstate="print"/>
          <a:srcRect l="36986" t="30726" r="37611" b="13408"/>
          <a:stretch>
            <a:fillRect/>
          </a:stretch>
        </p:blipFill>
        <p:spPr bwMode="auto">
          <a:xfrm>
            <a:off x="2133600" y="762000"/>
            <a:ext cx="48768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4" cstate="print"/>
          <a:srcRect l="36375" t="21788" r="37397" b="12291"/>
          <a:stretch>
            <a:fillRect/>
          </a:stretch>
        </p:blipFill>
        <p:spPr bwMode="auto">
          <a:xfrm>
            <a:off x="1905000" y="838200"/>
            <a:ext cx="47244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65100" y="814509"/>
            <a:ext cx="7226300" cy="32849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UNI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GAF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– MAS –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Engineering management for natural disaster risk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0" y="1143000"/>
          <a:ext cx="9144000" cy="5716651"/>
        </p:xfrm>
        <a:graphic>
          <a:graphicData uri="http://schemas.openxmlformats.org/drawingml/2006/table">
            <a:tbl>
              <a:tblPr/>
              <a:tblGrid>
                <a:gridCol w="840817"/>
                <a:gridCol w="856472"/>
                <a:gridCol w="5091871"/>
                <a:gridCol w="1304971"/>
                <a:gridCol w="1049869"/>
              </a:tblGrid>
              <a:tr h="6026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6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No</a:t>
                      </a:r>
                      <a:r>
                        <a:rPr lang="sr-Cyrl-CS" sz="16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9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6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Code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9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6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Subjects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9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6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Hours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6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</a:t>
                      </a:r>
                      <a:r>
                        <a:rPr lang="sr-Cyrl-CS" sz="16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r>
                        <a:rPr lang="sr-Latn-RS" sz="16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</a:t>
                      </a:r>
                      <a:r>
                        <a:rPr lang="sr-Cyrl-CS" sz="16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r>
                        <a:rPr lang="sr-Latn-RS" sz="16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CS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9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6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ECTS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9283"/>
                    </a:solidFill>
                  </a:tcPr>
                </a:tc>
              </a:tr>
              <a:tr h="271663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FIRST SEMESTER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16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Integrated </a:t>
                      </a:r>
                      <a:r>
                        <a:rPr lang="en-US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natural </a:t>
                      </a: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disaster risk management  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2+1+1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6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Building </a:t>
                      </a:r>
                      <a:r>
                        <a:rPr lang="en-US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resilience </a:t>
                      </a: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to natural disasters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2+1+1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6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Protection and rescue system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2+1+1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6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Elective subject 1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2+1+1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6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Elective subject 2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2+1+1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6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Elective subject 3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2+1+1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32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Seismic risk management 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32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Risk management in geotechnical engineering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3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" algn="l"/>
                        </a:tabLs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Drought and flood risk management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9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" algn="l"/>
                        </a:tabLs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	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Water resources management </a:t>
                      </a: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 </a:t>
                      </a:r>
                      <a:r>
                        <a:rPr lang="en-US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ND</a:t>
                      </a:r>
                      <a:r>
                        <a:rPr lang="en-US" sz="18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situations</a:t>
                      </a: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3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" algn="l"/>
                        </a:tabLs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Institutional framework for NDRM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663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SECOND SEMESTER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3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7.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Practice</a:t>
                      </a: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3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8.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Research </a:t>
                      </a:r>
                      <a:r>
                        <a:rPr lang="en-US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work</a:t>
                      </a: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0+0+20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3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9.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Master thesis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4378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9" name="Picture 8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165100" y="762000"/>
            <a:ext cx="7226300" cy="32849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UNI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FZnR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– MAS –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Catastrophic events management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76200" y="1108710"/>
          <a:ext cx="8991600" cy="5749290"/>
        </p:xfrm>
        <a:graphic>
          <a:graphicData uri="http://schemas.openxmlformats.org/drawingml/2006/table">
            <a:tbl>
              <a:tblPr/>
              <a:tblGrid>
                <a:gridCol w="826803"/>
                <a:gridCol w="842199"/>
                <a:gridCol w="5007006"/>
                <a:gridCol w="1283220"/>
                <a:gridCol w="1032372"/>
              </a:tblGrid>
              <a:tr h="2461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2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No</a:t>
                      </a:r>
                      <a:r>
                        <a:rPr lang="sr-Cyrl-CS" sz="12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9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200" b="1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Code</a:t>
                      </a:r>
                      <a:endParaRPr lang="en-US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9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2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Subjects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9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000" b="1" dirty="0" smtClean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Hours</a:t>
                      </a:r>
                      <a:r>
                        <a:rPr lang="en-US" sz="1000" b="1" dirty="0" smtClean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sr-Latn-RS" sz="1000" b="1" dirty="0" smtClean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</a:t>
                      </a:r>
                      <a:r>
                        <a:rPr lang="sr-Cyrl-CS" sz="10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r>
                        <a:rPr lang="sr-Latn-RS" sz="10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</a:t>
                      </a:r>
                      <a:r>
                        <a:rPr lang="sr-Cyrl-CS" sz="10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r>
                        <a:rPr lang="sr-Latn-RS" sz="10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CS</a:t>
                      </a:r>
                      <a:endParaRPr lang="en-US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92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sr-Latn-RS" sz="12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ECTS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9283"/>
                    </a:solidFill>
                  </a:tcPr>
                </a:tc>
              </a:tr>
              <a:tr h="152400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FIRST SEMESTER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22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Emergency Management Systems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2+2+0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Fire dynamics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2+2+0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1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The theory of human error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2+2+0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1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Risk and recovery of the accident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2+2+0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1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Elective subject 1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2+2+0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1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Elective subject 2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2+2+0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18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Project Management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18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Decision making theory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1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" algn="l"/>
                        </a:tabLs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Psychology </a:t>
                      </a:r>
                      <a:r>
                        <a:rPr lang="en-US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of groups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1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" algn="l"/>
                        </a:tabLs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	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Public 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relations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1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" algn="l"/>
                        </a:tabLs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English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095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SECOND SEMESTER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21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7.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Civil protection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2+2+0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1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8.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Tactics of intervention and rescue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2+2+0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1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9.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Elective subject 3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2+2+0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1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10.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Elective subject 4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2+2+0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0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Human resource </a:t>
                      </a:r>
                      <a:r>
                        <a:rPr lang="en-US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management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1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Information communication networks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1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Fire expertise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1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Health protection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1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11.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Practice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1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12.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Master thesis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48755" marR="487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1075</TotalTime>
  <Words>1750</Words>
  <Application>Microsoft Office PowerPoint</Application>
  <PresentationFormat>On-screen Show (4:3)</PresentationFormat>
  <Paragraphs>623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Development of master curricula for natural disasters risk management in Western Balkan countries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Study programs 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Strengthening of Internationalisation in B&amp;H Higher Education</dc:title>
  <dc:creator>user</dc:creator>
  <cp:lastModifiedBy>Milan</cp:lastModifiedBy>
  <cp:revision>114</cp:revision>
  <dcterms:created xsi:type="dcterms:W3CDTF">2006-08-16T00:00:00Z</dcterms:created>
  <dcterms:modified xsi:type="dcterms:W3CDTF">2017-09-15T17:37:49Z</dcterms:modified>
</cp:coreProperties>
</file>