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15" r:id="rId3"/>
    <p:sldId id="316" r:id="rId4"/>
    <p:sldId id="331" r:id="rId5"/>
    <p:sldId id="327" r:id="rId6"/>
    <p:sldId id="328" r:id="rId7"/>
    <p:sldId id="329" r:id="rId8"/>
    <p:sldId id="281" r:id="rId9"/>
    <p:sldId id="330" r:id="rId10"/>
    <p:sldId id="318" r:id="rId11"/>
    <p:sldId id="319" r:id="rId12"/>
    <p:sldId id="321" r:id="rId13"/>
    <p:sldId id="325" r:id="rId14"/>
    <p:sldId id="324" r:id="rId15"/>
    <p:sldId id="323" r:id="rId16"/>
    <p:sldId id="326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2" autoAdjust="0"/>
    <p:restoredTop sz="98746" autoAdjust="0"/>
  </p:normalViewPr>
  <p:slideViewPr>
    <p:cSldViewPr>
      <p:cViewPr varScale="1">
        <p:scale>
          <a:sx n="73" d="100"/>
          <a:sy n="73" d="100"/>
        </p:scale>
        <p:origin x="-1254" y="-10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1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1"/>
            <a:ext cx="7174706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524000"/>
            <a:ext cx="7239000" cy="57161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WP2.1 &amp; WP2.2 Development of master curricula in WB HEIs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5146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Department of Engineering, ITALY</a:t>
            </a:r>
            <a:endParaRPr lang="sr-Latn-RS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Slavisa Trajkovic</a:t>
            </a:r>
          </a:p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Nis, Serbia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5029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Messina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Italy, PMC meeting,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363" y="3619382"/>
            <a:ext cx="1329274" cy="14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40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UPKM – MAS - </a:t>
            </a:r>
            <a:r>
              <a:rPr lang="sr-Cyrl-C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" y="1219200"/>
          <a:ext cx="8915399" cy="5570814"/>
        </p:xfrm>
        <a:graphic>
          <a:graphicData uri="http://schemas.openxmlformats.org/drawingml/2006/table">
            <a:tbl>
              <a:tblPr/>
              <a:tblGrid>
                <a:gridCol w="819796"/>
                <a:gridCol w="835061"/>
                <a:gridCol w="4964575"/>
                <a:gridCol w="1272346"/>
                <a:gridCol w="1023621"/>
              </a:tblGrid>
              <a:tr h="379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r-Latn-RS" sz="12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23554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 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risk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assessment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2+1+3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Transportation Systems in Natural disasters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3+3+0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Institutional Framework in NDRM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2+1+2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3+3+0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Monitoring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prevention, recording and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estimation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technologies in Natural Disasters Management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with participation of chemical agents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Urban Design for Disaster Mitigation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risk management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4+3+0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Power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supply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Post Disaster Period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Post disaster measures 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waste, water and sewer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management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Water Resources Management in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ituations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8445500" cy="40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KPA –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MAS – Natural disasters security risk management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" y="1296541"/>
          <a:ext cx="8915399" cy="5409059"/>
        </p:xfrm>
        <a:graphic>
          <a:graphicData uri="http://schemas.openxmlformats.org/drawingml/2006/table">
            <a:tbl>
              <a:tblPr/>
              <a:tblGrid>
                <a:gridCol w="819796"/>
                <a:gridCol w="835060"/>
                <a:gridCol w="4964574"/>
                <a:gridCol w="1272346"/>
                <a:gridCol w="1023623"/>
              </a:tblGrid>
              <a:tr h="695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8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32809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Methodology of research of security phenomena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 management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 system in natural disasters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Modeling and simulation of security risks from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and communication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support to the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NDRM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right to emergency situations caused by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0+0+20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685800"/>
            <a:ext cx="6400800" cy="40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UNSA – MAS - </a:t>
            </a:r>
            <a:r>
              <a:rPr lang="sr-Cyrl-C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disaster risk management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066800"/>
          <a:ext cx="9144000" cy="5802349"/>
        </p:xfrm>
        <a:graphic>
          <a:graphicData uri="http://schemas.openxmlformats.org/drawingml/2006/table">
            <a:tbl>
              <a:tblPr/>
              <a:tblGrid>
                <a:gridCol w="840818"/>
                <a:gridCol w="856473"/>
                <a:gridCol w="5091869"/>
                <a:gridCol w="1304969"/>
                <a:gridCol w="1049871"/>
              </a:tblGrid>
              <a:tr h="29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0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18337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 system 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 management from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natural 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disasters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and communication technologies in risk management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Legal framework for risk management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Water - environmental problems in case of natural disasters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Water protection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In-situ testing and monitoring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Evaluation and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reinforcement 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existing structures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Earthquakes and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numerical 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modeling of structures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Rehabilitation of objects of cultural and historical heritage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Prevention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Cartography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Topographic / cartographic models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Spatial databases and IPPs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0+20+0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3909" marR="4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1066800"/>
          <a:ext cx="9144002" cy="5790438"/>
        </p:xfrm>
        <a:graphic>
          <a:graphicData uri="http://schemas.openxmlformats.org/drawingml/2006/table">
            <a:tbl>
              <a:tblPr/>
              <a:tblGrid>
                <a:gridCol w="840818"/>
                <a:gridCol w="856473"/>
                <a:gridCol w="5091871"/>
                <a:gridCol w="1304970"/>
                <a:gridCol w="1049870"/>
              </a:tblGrid>
              <a:tr h="448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20028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Methodology of scientific research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 management from natural disasters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and catastrophes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 system in natural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disasters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of critical infrastructure in natural disasters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Prevention and suppression of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crime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Legal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framework for risk management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and communication technologies in support of risk management from natural disasters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Crisis management and communication in natural disasters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Environmental safety and natural disaster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Competence and role of the police in natural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disasters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0" name="Picture 9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33400" y="685800"/>
            <a:ext cx="6019800" cy="38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BL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MAS-Natural Disaster Risk Management 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6400800" cy="32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UNID – MAS 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Natural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Disaster Risk Management </a:t>
            </a:r>
            <a:endParaRPr lang="bs-Latn-BA" sz="3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143000"/>
          <a:ext cx="9143999" cy="5743326"/>
        </p:xfrm>
        <a:graphic>
          <a:graphicData uri="http://schemas.openxmlformats.org/drawingml/2006/table">
            <a:tbl>
              <a:tblPr/>
              <a:tblGrid>
                <a:gridCol w="840816"/>
                <a:gridCol w="856471"/>
                <a:gridCol w="5091871"/>
                <a:gridCol w="1304970"/>
                <a:gridCol w="1049871"/>
              </a:tblGrid>
              <a:tr h="455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20774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2+3+0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Risk Management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 System in Natural Disaster Situations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2+3+2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Operational  research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Models for support to decision making process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 administration organization and emergency legislation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Application of GIS in risk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assessment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Situations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Methodology of scientific research work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2+3+0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Operations for support to civilian authorities in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Security Management in Natural Disaster Situations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Asanation (CBR decontamination technology)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Study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0+0+8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2627" marR="52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762000"/>
            <a:ext cx="6311900" cy="32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TCASU –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Disaster Risk Management and Fire Safety</a:t>
            </a:r>
            <a:endParaRPr lang="bs-Latn-BA" sz="3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" y="1142769"/>
          <a:ext cx="9143998" cy="5715231"/>
        </p:xfrm>
        <a:graphic>
          <a:graphicData uri="http://schemas.openxmlformats.org/drawingml/2006/table">
            <a:tbl>
              <a:tblPr/>
              <a:tblGrid>
                <a:gridCol w="840817"/>
                <a:gridCol w="856472"/>
                <a:gridCol w="5091870"/>
                <a:gridCol w="1304970"/>
                <a:gridCol w="1049869"/>
              </a:tblGrid>
              <a:tr h="509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23360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English language – higher course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methods and scientific communications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Fire Dynamics and Expertise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Risks Management Legal Frameworks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and communication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technologies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Fire Extinguishers and equipment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3+3+0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Natural disasters risk management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3+3+0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3+3+0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Management and development of human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resources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Sustainable development and </a:t>
                      </a:r>
                      <a:r>
                        <a:rPr lang="en-US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environm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Professional practice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Specialist Thesis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9745" marR="59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Study programs 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8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1600196"/>
          <a:ext cx="9144000" cy="480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4495800"/>
                <a:gridCol w="3048000"/>
              </a:tblGrid>
              <a:tr h="45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Institution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Study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program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Title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59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UNI-GAF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ENGINEERING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MANAGEMENT FOR NATURAL DISASTERS RISK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engineer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manager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59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UNI-</a:t>
                      </a:r>
                      <a:r>
                        <a:rPr lang="en-US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FZnR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CATASTROPHIC EVENTS MANAGEMENT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engineer for protection from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catastrophic events and fire ???</a:t>
                      </a: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59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KPA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DISASTERS SECURITY RISK MANAGEMENT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security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manager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59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UPKM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DISASTERS RISK MANAGEMENT</a:t>
                      </a: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engineer for protection from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catastrophic events and fire ???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45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UNSA-CIS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DISASTERS RISK MANAGEMENT</a:t>
                      </a: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engineer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manager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45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UNBL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DISASTERS RISK MANAGEMENT</a:t>
                      </a: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security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manager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59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TCASU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DISASTER RISK MANAGEMENT AND FIRE SAFETY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Engineer protection from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catastrophic events and fire ???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  <a:tr h="45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UNID</a:t>
                      </a: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NATURAL</a:t>
                      </a:r>
                      <a:r>
                        <a:rPr lang="en-US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DISASTERS RISK MANAGEMENT</a:t>
                      </a: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manager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6" marR="4543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1066800"/>
          <a:ext cx="6096000" cy="396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526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Institution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Subjects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(M+E)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New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subjects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(M+E)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UNI-GAF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3+5 =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3+5 = 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UNI-FZnR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6+11 = 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3+4 =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3+4 = 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UPKM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6+6 =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6+6 = 12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UNSA-CIS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3+12 =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3+12 = 15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UNIBL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3+7 =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3+7 = 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VTSU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6+5 = 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3+4 = 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4+7 = 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4+7 = 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SUM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34+57 = 91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25+45 = 70</a:t>
                      </a: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2895600" y="5029200"/>
            <a:ext cx="3167470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dirty="0" smtClean="0"/>
              <a:t>8 study programs </a:t>
            </a:r>
          </a:p>
          <a:p>
            <a:pPr>
              <a:buNone/>
            </a:pPr>
            <a:r>
              <a:rPr lang="en-US" sz="3200" dirty="0" smtClean="0"/>
              <a:t>91 subjects </a:t>
            </a:r>
          </a:p>
          <a:p>
            <a:pPr>
              <a:buNone/>
            </a:pPr>
            <a:r>
              <a:rPr lang="en-US" sz="3200" dirty="0" smtClean="0"/>
              <a:t>70 new subjects</a:t>
            </a:r>
            <a:endParaRPr lang="en-US" sz="3200" dirty="0"/>
          </a:p>
        </p:txBody>
      </p:sp>
      <p:pic>
        <p:nvPicPr>
          <p:cNvPr id="6" name="Picture 5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Picture 7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timing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2581573"/>
              </p:ext>
            </p:extLst>
          </p:nvPr>
        </p:nvGraphicFramePr>
        <p:xfrm>
          <a:off x="304800" y="1905000"/>
          <a:ext cx="8534400" cy="35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744954"/>
                <a:gridCol w="576510"/>
              </a:tblGrid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</a:tr>
              <a:tr h="445951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WP</a:t>
                      </a:r>
                      <a:r>
                        <a:rPr lang="it-IT" b="1" baseline="0" dirty="0" smtClean="0"/>
                        <a:t> 2</a:t>
                      </a:r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15/3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14/10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rowSpan="5"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Deliverables</a:t>
                      </a:r>
                      <a:endParaRPr lang="it-IT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57200" y="5638800"/>
            <a:ext cx="1259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X = Report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GB" altLang="it-IT" sz="2000" b="1" dirty="0" smtClean="0">
                <a:latin typeface="Book Antiqua" panose="02040602050305030304" pitchFamily="18" charset="0"/>
              </a:rPr>
              <a:t>2.1 - </a:t>
            </a:r>
            <a:r>
              <a:rPr lang="en-US" sz="2000" b="1" dirty="0" smtClean="0">
                <a:latin typeface="Book Antiqua" panose="02040602050305030304" pitchFamily="18" charset="0"/>
              </a:rPr>
              <a:t>Defined aims, specific competencies and learning outcomes of master curriculum per HEI in WB – Catalogue of courses</a:t>
            </a:r>
          </a:p>
          <a:p>
            <a:pPr marL="360363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1200"/>
              </a:spcAft>
            </a:pPr>
            <a:r>
              <a:rPr lang="en-US" sz="2000" dirty="0">
                <a:latin typeface="Book Antiqua" panose="02040602050305030304" pitchFamily="18" charset="0"/>
              </a:rPr>
              <a:t>In order to develop master curriculum per HEI in WB, </a:t>
            </a:r>
            <a:r>
              <a:rPr lang="en-US" sz="2000" dirty="0" smtClean="0">
                <a:latin typeface="Book Antiqua" panose="02040602050305030304" pitchFamily="18" charset="0"/>
              </a:rPr>
              <a:t>the aims</a:t>
            </a:r>
            <a:r>
              <a:rPr lang="en-US" sz="2000" dirty="0">
                <a:latin typeface="Book Antiqua" panose="02040602050305030304" pitchFamily="18" charset="0"/>
              </a:rPr>
              <a:t>, specific competences and learning outcomes, as </a:t>
            </a:r>
            <a:r>
              <a:rPr lang="en-US" sz="2000" dirty="0" smtClean="0">
                <a:latin typeface="Book Antiqua" panose="02040602050305030304" pitchFamily="18" charset="0"/>
              </a:rPr>
              <a:t>well as </a:t>
            </a:r>
            <a:r>
              <a:rPr lang="en-US" sz="2000" dirty="0">
                <a:latin typeface="Book Antiqua" panose="02040602050305030304" pitchFamily="18" charset="0"/>
              </a:rPr>
              <a:t>teachers' competencies that will held courses for </a:t>
            </a:r>
            <a:r>
              <a:rPr lang="en-US" sz="2000" dirty="0" smtClean="0">
                <a:latin typeface="Book Antiqua" panose="02040602050305030304" pitchFamily="18" charset="0"/>
              </a:rPr>
              <a:t>master curriculum </a:t>
            </a:r>
            <a:r>
              <a:rPr lang="en-US" sz="2000" dirty="0">
                <a:latin typeface="Book Antiqua" panose="02040602050305030304" pitchFamily="18" charset="0"/>
              </a:rPr>
              <a:t>in the field of risk management of </a:t>
            </a:r>
            <a:r>
              <a:rPr lang="en-US" sz="2000" dirty="0" smtClean="0">
                <a:latin typeface="Book Antiqua" panose="02040602050305030304" pitchFamily="18" charset="0"/>
              </a:rPr>
              <a:t>natural </a:t>
            </a:r>
            <a:r>
              <a:rPr lang="it-IT" sz="2000" dirty="0" err="1" smtClean="0">
                <a:latin typeface="Book Antiqua" panose="02040602050305030304" pitchFamily="18" charset="0"/>
              </a:rPr>
              <a:t>disasters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will</a:t>
            </a:r>
            <a:r>
              <a:rPr lang="it-IT" sz="2000" dirty="0">
                <a:latin typeface="Book Antiqua" panose="02040602050305030304" pitchFamily="18" charset="0"/>
              </a:rPr>
              <a:t> be </a:t>
            </a:r>
            <a:r>
              <a:rPr lang="it-IT" sz="2000" dirty="0" err="1">
                <a:latin typeface="Book Antiqua" panose="02040602050305030304" pitchFamily="18" charset="0"/>
              </a:rPr>
              <a:t>defined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Target </a:t>
            </a:r>
            <a:r>
              <a:rPr lang="en-US" sz="2000" i="1" dirty="0" smtClean="0">
                <a:latin typeface="Book Antiqua" panose="02040602050305030304" pitchFamily="18" charset="0"/>
              </a:rPr>
              <a:t>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</a:t>
            </a: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Deadline: 15.08.2017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2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524000"/>
            <a:ext cx="857049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2.2 - Defined </a:t>
            </a:r>
            <a:r>
              <a:rPr lang="en-US" sz="2000" b="1" dirty="0">
                <a:latin typeface="Book Antiqua" panose="02040602050305030304" pitchFamily="18" charset="0"/>
              </a:rPr>
              <a:t>courses content and </a:t>
            </a:r>
            <a:r>
              <a:rPr lang="en-US" sz="2000" b="1" dirty="0" smtClean="0">
                <a:latin typeface="Book Antiqua" panose="02040602050305030304" pitchFamily="18" charset="0"/>
              </a:rPr>
              <a:t>syllabi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/>
            <a:r>
              <a:rPr lang="en-US" sz="2000" dirty="0">
                <a:latin typeface="Book Antiqua" panose="02040602050305030304" pitchFamily="18" charset="0"/>
              </a:rPr>
              <a:t>The effective courses design will be guided by each WB HEI decision about wanted competences of graduate students.</a:t>
            </a:r>
          </a:p>
          <a:p>
            <a:pPr marL="355600" algn="just"/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syllabi will consist of the following </a:t>
            </a:r>
            <a:r>
              <a:rPr lang="it-IT" sz="2000" dirty="0" err="1">
                <a:latin typeface="Book Antiqua" panose="02040602050305030304" pitchFamily="18" charset="0"/>
              </a:rPr>
              <a:t>components</a:t>
            </a:r>
            <a:r>
              <a:rPr lang="it-IT" sz="2000" dirty="0">
                <a:latin typeface="Book Antiqua" panose="02040602050305030304" pitchFamily="18" charset="0"/>
              </a:rPr>
              <a:t>: </a:t>
            </a:r>
            <a:r>
              <a:rPr lang="it-IT" sz="2000" u="sng" dirty="0" err="1">
                <a:latin typeface="Book Antiqua" panose="02040602050305030304" pitchFamily="18" charset="0"/>
              </a:rPr>
              <a:t>course</a:t>
            </a:r>
            <a:r>
              <a:rPr lang="it-IT" sz="2000" u="sng" dirty="0">
                <a:latin typeface="Book Antiqua" panose="02040602050305030304" pitchFamily="18" charset="0"/>
              </a:rPr>
              <a:t> </a:t>
            </a:r>
            <a:r>
              <a:rPr lang="it-IT" sz="2000" u="sng" dirty="0" err="1">
                <a:latin typeface="Book Antiqua" panose="02040602050305030304" pitchFamily="18" charset="0"/>
              </a:rPr>
              <a:t>description</a:t>
            </a:r>
            <a:r>
              <a:rPr lang="it-IT" sz="2000" dirty="0">
                <a:latin typeface="Book Antiqua" panose="02040602050305030304" pitchFamily="18" charset="0"/>
              </a:rPr>
              <a:t> (</a:t>
            </a:r>
            <a:r>
              <a:rPr lang="it-IT" sz="2000" dirty="0" err="1">
                <a:latin typeface="Book Antiqua" panose="02040602050305030304" pitchFamily="18" charset="0"/>
              </a:rPr>
              <a:t>course</a:t>
            </a:r>
            <a:r>
              <a:rPr lang="it-IT" sz="2000" dirty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content</a:t>
            </a:r>
            <a:r>
              <a:rPr lang="it-IT" sz="2000" dirty="0">
                <a:latin typeface="Book Antiqua" panose="02040602050305030304" pitchFamily="18" charset="0"/>
              </a:rPr>
              <a:t>, </a:t>
            </a:r>
            <a:r>
              <a:rPr lang="it-IT" sz="2000" dirty="0" err="1" smtClean="0">
                <a:latin typeface="Book Antiqua" panose="02040602050305030304" pitchFamily="18" charset="0"/>
              </a:rPr>
              <a:t>learning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objectives</a:t>
            </a:r>
            <a:r>
              <a:rPr lang="en-US" sz="2000" dirty="0">
                <a:latin typeface="Book Antiqua" panose="02040602050305030304" pitchFamily="18" charset="0"/>
              </a:rPr>
              <a:t>, characteristics of class meetings, logistics), </a:t>
            </a:r>
            <a:r>
              <a:rPr lang="en-US" sz="2000" u="sng" dirty="0">
                <a:latin typeface="Book Antiqua" panose="02040602050305030304" pitchFamily="18" charset="0"/>
              </a:rPr>
              <a:t>course topics and assignments </a:t>
            </a:r>
            <a:r>
              <a:rPr lang="en-US" sz="2000" dirty="0">
                <a:latin typeface="Book Antiqua" panose="02040602050305030304" pitchFamily="18" charset="0"/>
              </a:rPr>
              <a:t>(schedule of topics, readings and assignments, projects and </a:t>
            </a:r>
            <a:r>
              <a:rPr lang="en-US" sz="2000" dirty="0" smtClean="0">
                <a:latin typeface="Book Antiqua" panose="02040602050305030304" pitchFamily="18" charset="0"/>
              </a:rPr>
              <a:t>exams), </a:t>
            </a:r>
            <a:r>
              <a:rPr lang="en-US" sz="2000" u="sng" dirty="0" smtClean="0">
                <a:latin typeface="Book Antiqua" panose="02040602050305030304" pitchFamily="18" charset="0"/>
              </a:rPr>
              <a:t>course </a:t>
            </a:r>
            <a:r>
              <a:rPr lang="en-US" sz="2000" u="sng" dirty="0">
                <a:latin typeface="Book Antiqua" panose="02040602050305030304" pitchFamily="18" charset="0"/>
              </a:rPr>
              <a:t>policies and values</a:t>
            </a:r>
            <a:r>
              <a:rPr lang="en-US" sz="2000" dirty="0">
                <a:latin typeface="Book Antiqua" panose="02040602050305030304" pitchFamily="18" charset="0"/>
              </a:rPr>
              <a:t> (inclusiveness, integrity, responsibility, expectations for success).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design of all proposed curricula will be discussed with experts from EU partner </a:t>
            </a:r>
            <a:r>
              <a:rPr lang="it-IT" sz="2000" dirty="0" err="1" smtClean="0">
                <a:latin typeface="Book Antiqua" panose="02040602050305030304" pitchFamily="18" charset="0"/>
              </a:rPr>
              <a:t>institutions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Target 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students, administrative staff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Deadline: 15.12.2017</a:t>
            </a:r>
          </a:p>
        </p:txBody>
      </p:sp>
    </p:spTree>
    <p:extLst>
      <p:ext uri="{BB962C8B-B14F-4D97-AF65-F5344CB8AC3E}">
        <p14:creationId xmlns:p14="http://schemas.microsoft.com/office/powerpoint/2010/main" xmlns="" val="39863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Picture 7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/>
          <a:srcRect l="37189" t="22367" r="37355" b="15084"/>
          <a:stretch>
            <a:fillRect/>
          </a:stretch>
        </p:blipFill>
        <p:spPr bwMode="auto">
          <a:xfrm>
            <a:off x="1752600" y="762000"/>
            <a:ext cx="503056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Picture 7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/>
          <a:srcRect l="36986" t="30726" r="37611" b="13408"/>
          <a:stretch>
            <a:fillRect/>
          </a:stretch>
        </p:blipFill>
        <p:spPr bwMode="auto">
          <a:xfrm>
            <a:off x="2133600" y="762000"/>
            <a:ext cx="4876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Picture 7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/>
          <a:srcRect l="36375" t="21788" r="37397" b="12291"/>
          <a:stretch>
            <a:fillRect/>
          </a:stretch>
        </p:blipFill>
        <p:spPr bwMode="auto">
          <a:xfrm>
            <a:off x="1905000" y="838200"/>
            <a:ext cx="4724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65100" y="814509"/>
            <a:ext cx="7226300" cy="32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GAF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MAS 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Engineering management for natural disaster risk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143000"/>
          <a:ext cx="9144000" cy="5716651"/>
        </p:xfrm>
        <a:graphic>
          <a:graphicData uri="http://schemas.openxmlformats.org/drawingml/2006/table">
            <a:tbl>
              <a:tblPr/>
              <a:tblGrid>
                <a:gridCol w="840817"/>
                <a:gridCol w="856472"/>
                <a:gridCol w="5091871"/>
                <a:gridCol w="1304971"/>
                <a:gridCol w="1049869"/>
              </a:tblGrid>
              <a:tr h="602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2716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Integrated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natural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disaster risk management  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Building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resilience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natural disasters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Protection and rescue system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2+1+1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Seismic risk management 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 management in geotechnical engineering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Drought and flood risk management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Water resources management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ND</a:t>
                      </a:r>
                      <a:r>
                        <a:rPr lang="en-U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situations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Institutional framework for NDRM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Practice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Research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work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0+0+20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3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Picture 8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65100" y="762000"/>
            <a:ext cx="7226300" cy="328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FZnR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MAS 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Catastrophic events management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108710"/>
          <a:ext cx="8991600" cy="5749290"/>
        </p:xfrm>
        <a:graphic>
          <a:graphicData uri="http://schemas.openxmlformats.org/drawingml/2006/table">
            <a:tbl>
              <a:tblPr/>
              <a:tblGrid>
                <a:gridCol w="826803"/>
                <a:gridCol w="842199"/>
                <a:gridCol w="5007006"/>
                <a:gridCol w="1283220"/>
                <a:gridCol w="1032372"/>
              </a:tblGrid>
              <a:tr h="246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  <a:r>
                        <a:rPr lang="sr-Cyrl-C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Code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Subjects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0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Hours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r-Latn-RS" sz="10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sr-Cyrl-C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sr-Cyrl-C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sr-Latn-RS" sz="10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endParaRPr lang="en-US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sr-Latn-RS" sz="12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9283"/>
                    </a:solidFill>
                  </a:tcPr>
                </a:tc>
              </a:tr>
              <a:tr h="15240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SEMESTER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Emergency Management Systems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Fire dynamics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theory of human error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Risk and recovery of the accident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1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2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Project Management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Decision making theory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Psychology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groups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Public 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relations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English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9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SEMESTER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Civil protection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Tactics of intervention and rescue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3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Elective subject 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2+2+0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Human resource 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management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Information communication networks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Fire expertise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Health protection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Practice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Master thesis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8755" marR="48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1750</Words>
  <Application>Microsoft Office PowerPoint</Application>
  <PresentationFormat>On-screen Show (4:3)</PresentationFormat>
  <Paragraphs>623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Development of master curricula for natural disasters risk management in Western Balkan countries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Study programs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114</cp:revision>
  <dcterms:created xsi:type="dcterms:W3CDTF">2006-08-16T00:00:00Z</dcterms:created>
  <dcterms:modified xsi:type="dcterms:W3CDTF">2017-09-15T17:37:49Z</dcterms:modified>
</cp:coreProperties>
</file>